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2"/>
  </p:notesMasterIdLst>
  <p:handoutMasterIdLst>
    <p:handoutMasterId r:id="rId13"/>
  </p:handoutMasterIdLst>
  <p:sldIdLst>
    <p:sldId id="269" r:id="rId2"/>
    <p:sldId id="270" r:id="rId3"/>
    <p:sldId id="262" r:id="rId4"/>
    <p:sldId id="263" r:id="rId5"/>
    <p:sldId id="261" r:id="rId6"/>
    <p:sldId id="264" r:id="rId7"/>
    <p:sldId id="265" r:id="rId8"/>
    <p:sldId id="266" r:id="rId9"/>
    <p:sldId id="268" r:id="rId10"/>
    <p:sldId id="271" r:id="rId1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5D08E8E-EBBF-456F-B989-D42DEA27037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A2FB87B-004F-41B6-A8F2-80DC0775E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73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256B87A-0224-4907-9BA6-032CD8866BDB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5DFB0C-9434-49B5-B491-82C07A9BB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6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9574015-55CF-4AA0-9F31-F6C51927EF9D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6591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D13DBEE-C07E-411E-A2A2-CF546C93B451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19499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BBEBA3-8ADD-4C44-9BD4-B823D8019587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 smtClean="0"/>
              <a:t>Chapter 9, Figure 9.34   </a:t>
            </a:r>
            <a:r>
              <a:rPr lang="en-US" alt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7490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F4FFA1D-E398-4F66-AD66-1701F2ABFE59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29776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2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12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48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12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14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33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64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2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1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3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9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5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2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9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 – Dec 5,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142597" cy="34163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P3 Challenge- </a:t>
            </a:r>
            <a:endParaRPr lang="en-US" b="1" dirty="0"/>
          </a:p>
          <a:p>
            <a:pPr lvl="1"/>
            <a:r>
              <a:rPr lang="en-US" b="1" dirty="0" smtClean="0"/>
              <a:t>Consider a Calcium atom/ion with 18 electrons and </a:t>
            </a:r>
            <a:r>
              <a:rPr lang="en-US" b="1" dirty="0" smtClean="0"/>
              <a:t>22 </a:t>
            </a:r>
            <a:r>
              <a:rPr lang="en-US" b="1" dirty="0" smtClean="0"/>
              <a:t>neutrons. Determine…</a:t>
            </a:r>
          </a:p>
          <a:p>
            <a:pPr lvl="1"/>
            <a:r>
              <a:rPr lang="en-US" b="1" dirty="0" smtClean="0"/>
              <a:t>A) The atomic number</a:t>
            </a:r>
          </a:p>
          <a:p>
            <a:pPr lvl="1"/>
            <a:r>
              <a:rPr lang="en-US" b="1" dirty="0" smtClean="0"/>
              <a:t>B) The number of protons</a:t>
            </a:r>
          </a:p>
          <a:p>
            <a:pPr lvl="1"/>
            <a:r>
              <a:rPr lang="en-US" b="1" dirty="0" smtClean="0"/>
              <a:t>C) The mass number</a:t>
            </a:r>
          </a:p>
          <a:p>
            <a:pPr lvl="1"/>
            <a:r>
              <a:rPr lang="en-US" b="1" dirty="0" smtClean="0"/>
              <a:t>D) The charge </a:t>
            </a:r>
          </a:p>
          <a:p>
            <a:pPr lvl="1"/>
            <a:r>
              <a:rPr lang="en-US" b="1" dirty="0" smtClean="0"/>
              <a:t>E) Draw the symbol complete with atomic number, mass number, and charge (if there is one</a:t>
            </a:r>
            <a:r>
              <a:rPr lang="en-US" b="1" dirty="0" smtClean="0"/>
              <a:t>.)</a:t>
            </a:r>
          </a:p>
          <a:p>
            <a:pPr lvl="1"/>
            <a:r>
              <a:rPr lang="en-US" b="1" dirty="0" smtClean="0"/>
              <a:t>F) Draw a Bohr model for the atom</a:t>
            </a:r>
            <a:endParaRPr lang="en-US" b="1" dirty="0" smtClean="0"/>
          </a:p>
          <a:p>
            <a:r>
              <a:rPr lang="en-US" b="1" dirty="0" smtClean="0"/>
              <a:t>Objective </a:t>
            </a:r>
            <a:r>
              <a:rPr lang="en-US" b="1" dirty="0" smtClean="0"/>
              <a:t>–</a:t>
            </a:r>
          </a:p>
          <a:p>
            <a:pPr lvl="1"/>
            <a:r>
              <a:rPr lang="en-US" b="1" dirty="0" smtClean="0"/>
              <a:t>Periodic Trends (Get out your colored periodic table)</a:t>
            </a:r>
          </a:p>
          <a:p>
            <a:pPr lvl="1"/>
            <a:endParaRPr lang="en-US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785463" y="3665319"/>
            <a:ext cx="3187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Get out Bohr Model WS for HMK Check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9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 - 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845" y="2437245"/>
            <a:ext cx="8825659" cy="3416300"/>
          </a:xfrm>
        </p:spPr>
        <p:txBody>
          <a:bodyPr>
            <a:normAutofit fontScale="70000" lnSpcReduction="20000"/>
          </a:bodyPr>
          <a:lstStyle/>
          <a:p>
            <a:r>
              <a:rPr lang="en-US" sz="3600" b="1" dirty="0" smtClean="0"/>
              <a:t>Exit Slip:</a:t>
            </a:r>
          </a:p>
          <a:p>
            <a:pPr lvl="1"/>
            <a:r>
              <a:rPr lang="en-US" sz="3100" b="1" dirty="0" smtClean="0"/>
              <a:t>Draw three little periodic table outlines and indicate the direction arrows of trends for a) atom size, b) ionization energy and c) electronegativity.</a:t>
            </a:r>
          </a:p>
          <a:p>
            <a:pPr lvl="1"/>
            <a:endParaRPr lang="en-US" b="1" dirty="0"/>
          </a:p>
          <a:p>
            <a:pPr marL="457200" lvl="1" indent="0">
              <a:buNone/>
            </a:pPr>
            <a:endParaRPr lang="en-US" b="1" dirty="0" smtClean="0"/>
          </a:p>
          <a:p>
            <a:r>
              <a:rPr lang="en-US" sz="2600" b="1" dirty="0" smtClean="0"/>
              <a:t>What’s </a:t>
            </a:r>
            <a:r>
              <a:rPr lang="en-US" sz="2600" b="1" dirty="0"/>
              <a:t>Due?  (Pending assignments to complete</a:t>
            </a:r>
            <a:r>
              <a:rPr lang="en-US" sz="2600" b="1" dirty="0" smtClean="0"/>
              <a:t>.)</a:t>
            </a:r>
          </a:p>
          <a:p>
            <a:pPr lvl="1"/>
            <a:r>
              <a:rPr lang="en-US" sz="2300" b="1" dirty="0" smtClean="0"/>
              <a:t>Periodic Trends Worksheet</a:t>
            </a:r>
            <a:endParaRPr lang="en-US" sz="2300" b="1" dirty="0"/>
          </a:p>
          <a:p>
            <a:r>
              <a:rPr lang="en-US" sz="2600" b="1" dirty="0" smtClean="0"/>
              <a:t>What’s </a:t>
            </a:r>
            <a:r>
              <a:rPr lang="en-US" sz="2600" b="1" dirty="0"/>
              <a:t>Next?  (How to prepare for the next day</a:t>
            </a:r>
            <a:r>
              <a:rPr lang="en-US" sz="2600" b="1" dirty="0" smtClean="0"/>
              <a:t>)</a:t>
            </a:r>
          </a:p>
          <a:p>
            <a:pPr lvl="1"/>
            <a:r>
              <a:rPr lang="en-US" sz="2300" b="1" dirty="0" smtClean="0"/>
              <a:t>Read Holt p84 - 88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8389145" y="4075251"/>
            <a:ext cx="2806366" cy="1371604"/>
            <a:chOff x="8677881" y="3479365"/>
            <a:chExt cx="2806366" cy="1371604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8679051" y="3479367"/>
              <a:ext cx="0" cy="13716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8679051" y="4850967"/>
              <a:ext cx="2805196" cy="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11481664" y="3652838"/>
              <a:ext cx="2583" cy="11981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929205" y="3479367"/>
              <a:ext cx="0" cy="62768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677881" y="3479365"/>
              <a:ext cx="25603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8929205" y="4107051"/>
              <a:ext cx="174355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0672763" y="3648070"/>
              <a:ext cx="0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10672763" y="3648070"/>
              <a:ext cx="80890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327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 – </a:t>
            </a:r>
            <a:r>
              <a:rPr lang="en-US" dirty="0" smtClean="0"/>
              <a:t>Dec 5,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142597" cy="3416300"/>
          </a:xfrm>
        </p:spPr>
        <p:txBody>
          <a:bodyPr>
            <a:normAutofit/>
          </a:bodyPr>
          <a:lstStyle/>
          <a:p>
            <a:r>
              <a:rPr lang="en-US" b="1" dirty="0" smtClean="0"/>
              <a:t>Objective –</a:t>
            </a:r>
          </a:p>
          <a:p>
            <a:pPr lvl="1"/>
            <a:r>
              <a:rPr lang="en-US" b="1" dirty="0" smtClean="0"/>
              <a:t>Periodic Trends </a:t>
            </a:r>
          </a:p>
          <a:p>
            <a:r>
              <a:rPr lang="en-US" b="1" dirty="0" smtClean="0"/>
              <a:t>Agenda</a:t>
            </a:r>
          </a:p>
          <a:p>
            <a:pPr lvl="1"/>
            <a:r>
              <a:rPr lang="en-US" b="1" dirty="0" smtClean="0"/>
              <a:t>Ions</a:t>
            </a:r>
          </a:p>
          <a:p>
            <a:pPr lvl="1"/>
            <a:r>
              <a:rPr lang="en-US" b="1" dirty="0" smtClean="0"/>
              <a:t>Atomic Radii </a:t>
            </a:r>
            <a:endParaRPr lang="en-US" b="1" dirty="0"/>
          </a:p>
          <a:p>
            <a:pPr lvl="1"/>
            <a:r>
              <a:rPr lang="en-US" b="1" dirty="0" smtClean="0"/>
              <a:t>Ionic Radii</a:t>
            </a:r>
          </a:p>
          <a:p>
            <a:pPr lvl="1"/>
            <a:r>
              <a:rPr lang="en-US" b="1" dirty="0" smtClean="0"/>
              <a:t>Ionization Energy</a:t>
            </a:r>
          </a:p>
          <a:p>
            <a:pPr lvl="1"/>
            <a:r>
              <a:rPr lang="en-US" b="1" dirty="0" smtClean="0"/>
              <a:t>Electronegativity</a:t>
            </a:r>
          </a:p>
          <a:p>
            <a:r>
              <a:rPr lang="en-US" b="1" dirty="0"/>
              <a:t>Assignment: Periodic Trends Worksheet</a:t>
            </a:r>
          </a:p>
          <a:p>
            <a:endParaRPr lang="en-US" b="1" dirty="0" smtClean="0"/>
          </a:p>
          <a:p>
            <a:pPr lvl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55986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9713"/>
            <a:ext cx="10515600" cy="3536794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/>
              <a:t>In neutral atoms, # protons = # electrons</a:t>
            </a:r>
          </a:p>
          <a:p>
            <a:r>
              <a:rPr lang="en-US" sz="2400" b="1" dirty="0" smtClean="0"/>
              <a:t>Identity of an atom is solely dependent on # protons, Z</a:t>
            </a:r>
          </a:p>
          <a:p>
            <a:r>
              <a:rPr lang="en-US" sz="2400" b="1" dirty="0" smtClean="0"/>
              <a:t># electrons can and often do vary some due to chemical reactivity, though usually not more than by +/- 3</a:t>
            </a:r>
          </a:p>
          <a:p>
            <a:r>
              <a:rPr lang="en-US" sz="2400" b="1" dirty="0" smtClean="0"/>
              <a:t>If #electrons ≠ #protons, then an ion is formed.</a:t>
            </a:r>
          </a:p>
          <a:p>
            <a:r>
              <a:rPr lang="en-US" sz="2400" b="1" dirty="0" smtClean="0"/>
              <a:t>Anions have a negative charge and have extra electrons</a:t>
            </a:r>
          </a:p>
          <a:p>
            <a:pPr lvl="1"/>
            <a:r>
              <a:rPr lang="en-US" b="1" dirty="0" smtClean="0"/>
              <a:t>Ex: 	F + e</a:t>
            </a:r>
            <a:r>
              <a:rPr lang="en-US" b="1" baseline="30000" dirty="0" smtClean="0"/>
              <a:t>-</a:t>
            </a:r>
            <a:r>
              <a:rPr lang="en-US" b="1" dirty="0" smtClean="0"/>
              <a:t> </a:t>
            </a:r>
            <a:r>
              <a:rPr lang="en-US" b="1" dirty="0" smtClean="0">
                <a:sym typeface="Wingdings" panose="05000000000000000000" pitchFamily="2" charset="2"/>
              </a:rPr>
              <a:t> F</a:t>
            </a:r>
            <a:r>
              <a:rPr lang="en-US" b="1" baseline="30000" dirty="0" smtClean="0">
                <a:sym typeface="Wingdings" panose="05000000000000000000" pitchFamily="2" charset="2"/>
              </a:rPr>
              <a:t>-		</a:t>
            </a:r>
            <a:r>
              <a:rPr lang="en-US" b="1" dirty="0" smtClean="0">
                <a:sym typeface="Wingdings" panose="05000000000000000000" pitchFamily="2" charset="2"/>
              </a:rPr>
              <a:t>O + 2 e</a:t>
            </a:r>
            <a:r>
              <a:rPr lang="en-US" b="1" baseline="30000" dirty="0" smtClean="0">
                <a:sym typeface="Wingdings" panose="05000000000000000000" pitchFamily="2" charset="2"/>
              </a:rPr>
              <a:t>-</a:t>
            </a:r>
            <a:r>
              <a:rPr lang="en-US" b="1" dirty="0" smtClean="0">
                <a:sym typeface="Wingdings" panose="05000000000000000000" pitchFamily="2" charset="2"/>
              </a:rPr>
              <a:t>  O</a:t>
            </a:r>
            <a:r>
              <a:rPr lang="en-US" b="1" baseline="30000" dirty="0" smtClean="0">
                <a:sym typeface="Wingdings" panose="05000000000000000000" pitchFamily="2" charset="2"/>
              </a:rPr>
              <a:t>-2</a:t>
            </a:r>
            <a:endParaRPr lang="en-US" b="1" dirty="0" smtClean="0"/>
          </a:p>
          <a:p>
            <a:r>
              <a:rPr lang="en-US" sz="2400" b="1" dirty="0" err="1" smtClean="0"/>
              <a:t>Cations</a:t>
            </a:r>
            <a:r>
              <a:rPr lang="en-US" sz="2400" b="1" dirty="0" smtClean="0"/>
              <a:t> have a positive charge and are missing electrons</a:t>
            </a:r>
          </a:p>
          <a:p>
            <a:pPr lvl="1"/>
            <a:r>
              <a:rPr lang="en-US" b="1" dirty="0" smtClean="0"/>
              <a:t>Ex: 	Na </a:t>
            </a:r>
            <a:r>
              <a:rPr lang="en-US" b="1" dirty="0" smtClean="0">
                <a:sym typeface="Wingdings" panose="05000000000000000000" pitchFamily="2" charset="2"/>
              </a:rPr>
              <a:t> Na</a:t>
            </a:r>
            <a:r>
              <a:rPr lang="en-US" b="1" baseline="30000" dirty="0" smtClean="0">
                <a:sym typeface="Wingdings" panose="05000000000000000000" pitchFamily="2" charset="2"/>
              </a:rPr>
              <a:t>+</a:t>
            </a:r>
            <a:r>
              <a:rPr lang="en-US" b="1" dirty="0" smtClean="0">
                <a:sym typeface="Wingdings" panose="05000000000000000000" pitchFamily="2" charset="2"/>
              </a:rPr>
              <a:t> + e</a:t>
            </a:r>
            <a:r>
              <a:rPr lang="en-US" b="1" baseline="30000" dirty="0" smtClean="0">
                <a:sym typeface="Wingdings" panose="05000000000000000000" pitchFamily="2" charset="2"/>
              </a:rPr>
              <a:t>-</a:t>
            </a:r>
            <a:r>
              <a:rPr lang="en-US" b="1" dirty="0" smtClean="0">
                <a:sym typeface="Wingdings" panose="05000000000000000000" pitchFamily="2" charset="2"/>
              </a:rPr>
              <a:t>		Ca  Ca</a:t>
            </a:r>
            <a:r>
              <a:rPr lang="en-US" b="1" baseline="30000" dirty="0" smtClean="0">
                <a:sym typeface="Wingdings" panose="05000000000000000000" pitchFamily="2" charset="2"/>
              </a:rPr>
              <a:t>+2</a:t>
            </a:r>
            <a:r>
              <a:rPr lang="en-US" b="1" dirty="0" smtClean="0">
                <a:sym typeface="Wingdings" panose="05000000000000000000" pitchFamily="2" charset="2"/>
              </a:rPr>
              <a:t> + 2 e</a:t>
            </a:r>
            <a:r>
              <a:rPr lang="en-US" b="1" baseline="30000" dirty="0" smtClean="0">
                <a:sym typeface="Wingdings" panose="05000000000000000000" pitchFamily="2" charset="2"/>
              </a:rPr>
              <a:t>-</a:t>
            </a:r>
            <a:endParaRPr lang="en-US" b="1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6041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Ions and the periodic table</a:t>
            </a:r>
            <a:endParaRPr lang="en-US" dirty="0"/>
          </a:p>
        </p:txBody>
      </p:sp>
      <p:graphicFrame>
        <p:nvGraphicFramePr>
          <p:cNvPr id="25" name="Content Placeholder 2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5461882"/>
              </p:ext>
            </p:extLst>
          </p:nvPr>
        </p:nvGraphicFramePr>
        <p:xfrm>
          <a:off x="902594" y="2606833"/>
          <a:ext cx="4274713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7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087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Group of Elements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Type of ion formed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875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Alkali Metals &amp; Hydrogen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952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Alkaline Earth Metals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+2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952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Group 13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+3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952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Group 15,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</a:rPr>
                        <a:t>nonmet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–3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952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Group 16,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nonmet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–2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952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Halogens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64189" y="5079839"/>
            <a:ext cx="5125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Other elements with only one possible charge: Ag</a:t>
            </a:r>
            <a:r>
              <a:rPr lang="en-US" b="1" baseline="30000" dirty="0" smtClean="0"/>
              <a:t>+</a:t>
            </a:r>
            <a:r>
              <a:rPr lang="en-US" b="1" dirty="0" smtClean="0"/>
              <a:t>, Zn</a:t>
            </a:r>
            <a:r>
              <a:rPr lang="en-US" b="1" baseline="30000" dirty="0" smtClean="0"/>
              <a:t>2+</a:t>
            </a:r>
            <a:r>
              <a:rPr lang="en-US" b="1" dirty="0" smtClean="0"/>
              <a:t>, Cd</a:t>
            </a:r>
            <a:r>
              <a:rPr lang="en-US" b="1" baseline="30000" dirty="0" smtClean="0"/>
              <a:t>2+</a:t>
            </a:r>
            <a:r>
              <a:rPr lang="en-US" b="1" dirty="0" smtClean="0"/>
              <a:t>, Al</a:t>
            </a:r>
            <a:r>
              <a:rPr lang="en-US" b="1" baseline="30000" dirty="0" smtClean="0"/>
              <a:t>3+</a:t>
            </a:r>
            <a:r>
              <a:rPr lang="en-US" b="1" dirty="0" smtClean="0"/>
              <a:t>, Ga</a:t>
            </a:r>
            <a:r>
              <a:rPr lang="en-US" b="1" baseline="30000" dirty="0" smtClean="0"/>
              <a:t>3+</a:t>
            </a:r>
            <a:r>
              <a:rPr lang="en-US" b="1" dirty="0" smtClean="0"/>
              <a:t>  (memorize)</a:t>
            </a:r>
            <a:endParaRPr lang="en-US" b="1" dirty="0"/>
          </a:p>
        </p:txBody>
      </p:sp>
      <p:graphicFrame>
        <p:nvGraphicFramePr>
          <p:cNvPr id="6" name="Content Placeholder 24"/>
          <p:cNvGraphicFramePr>
            <a:graphicFrameLocks/>
          </p:cNvGraphicFramePr>
          <p:nvPr>
            <p:extLst/>
          </p:nvPr>
        </p:nvGraphicFramePr>
        <p:xfrm>
          <a:off x="6489729" y="2606833"/>
          <a:ext cx="4274713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7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087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Group of Elements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Type of ion formed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952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Noble Gases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875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Transition Metals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Multiple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positive ions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875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Lanthanides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and Actinides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Uncommon, varies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85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Periodic Trends – Atomic Size (2 trends)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01554"/>
            <a:ext cx="6883803" cy="220557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</a:rPr>
              <a:t>1) Atoms with a larger period number (n) are larger. </a:t>
            </a:r>
          </a:p>
          <a:p>
            <a:pPr lvl="1"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(going down a group:  as n </a:t>
            </a:r>
            <a:r>
              <a:rPr lang="en-US" sz="1800" b="1" dirty="0" smtClean="0">
                <a:solidFill>
                  <a:schemeClr val="tx1"/>
                </a:solidFill>
                <a:sym typeface="Euclid Symbol" panose="05050102010706020507" pitchFamily="18" charset="2"/>
              </a:rPr>
              <a:t> size )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</a:rPr>
              <a:t>2) The size of atoms in the same period, as the relative positive charge increases due to Z increasing, the size of the atoms decreases. </a:t>
            </a:r>
          </a:p>
          <a:p>
            <a:pPr lvl="1"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(going across a period L to</a:t>
            </a:r>
            <a:r>
              <a:rPr lang="en-US" b="1" dirty="0" smtClean="0">
                <a:solidFill>
                  <a:schemeClr val="tx1"/>
                </a:solidFill>
              </a:rPr>
              <a:t> R, if n =:  as Z </a:t>
            </a:r>
            <a:r>
              <a:rPr lang="en-US" b="1" dirty="0">
                <a:solidFill>
                  <a:schemeClr val="tx1"/>
                </a:solidFill>
                <a:sym typeface="Euclid Symbol" panose="05050102010706020507" pitchFamily="18" charset="2"/>
              </a:rPr>
              <a:t> </a:t>
            </a:r>
            <a:r>
              <a:rPr lang="en-US" b="1" dirty="0" smtClean="0">
                <a:solidFill>
                  <a:schemeClr val="tx1"/>
                </a:solidFill>
                <a:sym typeface="Euclid Symbol" panose="05050102010706020507" pitchFamily="18" charset="2"/>
              </a:rPr>
              <a:t>size)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US" b="1" dirty="0" smtClean="0"/>
          </a:p>
        </p:txBody>
      </p:sp>
      <p:pic>
        <p:nvPicPr>
          <p:cNvPr id="14" name="Picture 3" descr="09_34_Fig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" r="9829" b="13843"/>
          <a:stretch/>
        </p:blipFill>
        <p:spPr bwMode="auto">
          <a:xfrm>
            <a:off x="7722003" y="3126212"/>
            <a:ext cx="3875119" cy="288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838200" y="4924475"/>
            <a:ext cx="6335713" cy="160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000" b="1" u="sng" dirty="0" smtClean="0">
                <a:latin typeface="Calibri" panose="020F0502020204030204" pitchFamily="34" charset="0"/>
                <a:sym typeface="Euclid Symbol" panose="05050102010706020507" pitchFamily="18" charset="2"/>
              </a:rPr>
              <a:t>Largest </a:t>
            </a:r>
            <a:r>
              <a:rPr lang="en-US" altLang="en-US" sz="2000" b="1" u="sng" dirty="0">
                <a:latin typeface="Calibri" panose="020F0502020204030204" pitchFamily="34" charset="0"/>
                <a:sym typeface="Euclid Symbol" panose="05050102010706020507" pitchFamily="18" charset="2"/>
              </a:rPr>
              <a:t>atom is Fr/Cs 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Calibri" panose="020F0502020204030204" pitchFamily="34" charset="0"/>
                <a:sym typeface="Euclid Symbol" panose="05050102010706020507" pitchFamily="18" charset="2"/>
              </a:rPr>
              <a:t>Memorize this fact to easily recreate the periodic table trends for atomic size</a:t>
            </a:r>
          </a:p>
          <a:p>
            <a:pPr marL="342900" indent="-342900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Calibri" panose="020F0502020204030204" pitchFamily="34" charset="0"/>
                <a:sym typeface="Euclid Symbol" panose="05050102010706020507" pitchFamily="18" charset="2"/>
              </a:rPr>
              <a:t>Be able say which of a pair of elements is larger/smaller.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7972023" y="6240195"/>
            <a:ext cx="344479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1752897" y="3258470"/>
            <a:ext cx="3674" cy="28810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14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Sizes of 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154954" y="2603500"/>
            <a:ext cx="4603716" cy="3416301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000" b="1" dirty="0"/>
              <a:t>Cations are smaller than </a:t>
            </a:r>
            <a:r>
              <a:rPr lang="en-US" altLang="en-US" sz="2000" b="1" dirty="0" smtClean="0"/>
              <a:t>their neutral atoms.</a:t>
            </a:r>
          </a:p>
          <a:p>
            <a:pPr eaLnBrk="1" hangingPunct="1"/>
            <a:r>
              <a:rPr lang="en-US" altLang="en-US" sz="2000" b="1" dirty="0" smtClean="0"/>
              <a:t>Anions are larger than their neutral atoms.</a:t>
            </a:r>
          </a:p>
          <a:p>
            <a:pPr eaLnBrk="1" hangingPunct="1"/>
            <a:r>
              <a:rPr lang="en-US" altLang="en-US" sz="2000" b="1" dirty="0" smtClean="0"/>
              <a:t>Ion size increases going down a group because of increasing n.</a:t>
            </a:r>
          </a:p>
          <a:p>
            <a:pPr eaLnBrk="1" hangingPunct="1"/>
            <a:r>
              <a:rPr lang="en-US" altLang="en-US" sz="2000" b="1" dirty="0" smtClean="0"/>
              <a:t>Ion size decreases from L to R because of increasing nuclear charge.</a:t>
            </a:r>
          </a:p>
          <a:p>
            <a:pPr lvl="1"/>
            <a:r>
              <a:rPr lang="en-US" altLang="en-US" b="1" dirty="0" smtClean="0"/>
              <a:t>Consider cations/anions separately.</a:t>
            </a:r>
          </a:p>
          <a:p>
            <a:pPr marL="0" indent="0" eaLnBrk="1" hangingPunct="1">
              <a:buNone/>
            </a:pPr>
            <a:endParaRPr lang="en-US" altLang="en-US" sz="2000" b="1" dirty="0"/>
          </a:p>
        </p:txBody>
      </p:sp>
      <p:pic>
        <p:nvPicPr>
          <p:cNvPr id="6" name="Picture 13" descr="07_07_Figur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70" y="418012"/>
            <a:ext cx="5754905" cy="698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7573698" y="6757219"/>
            <a:ext cx="344479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1668081" y="3071870"/>
            <a:ext cx="0" cy="24795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78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Sizes of Ions</a:t>
            </a:r>
          </a:p>
        </p:txBody>
      </p:sp>
      <p:sp>
        <p:nvSpPr>
          <p:cNvPr id="27651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000" b="1" dirty="0"/>
              <a:t>In an isoelectronic series, ions have the same number of electrons</a:t>
            </a:r>
            <a:r>
              <a:rPr lang="en-US" altLang="en-US" sz="2000" b="1" dirty="0" smtClean="0"/>
              <a:t>. O</a:t>
            </a:r>
            <a:r>
              <a:rPr lang="en-US" altLang="en-US" sz="2000" b="1" baseline="30000" dirty="0" smtClean="0"/>
              <a:t>2-</a:t>
            </a:r>
            <a:r>
              <a:rPr lang="en-US" altLang="en-US" sz="2000" b="1" dirty="0" smtClean="0"/>
              <a:t>, F</a:t>
            </a:r>
            <a:r>
              <a:rPr lang="en-US" altLang="en-US" sz="2000" b="1" baseline="30000" dirty="0" smtClean="0"/>
              <a:t>-</a:t>
            </a:r>
            <a:r>
              <a:rPr lang="en-US" altLang="en-US" sz="2000" b="1" dirty="0" smtClean="0"/>
              <a:t>, Na</a:t>
            </a:r>
            <a:r>
              <a:rPr lang="en-US" altLang="en-US" sz="2000" b="1" baseline="30000" dirty="0" smtClean="0"/>
              <a:t>+</a:t>
            </a:r>
            <a:r>
              <a:rPr lang="en-US" altLang="en-US" sz="2000" b="1" dirty="0" smtClean="0"/>
              <a:t>, Mg</a:t>
            </a:r>
            <a:r>
              <a:rPr lang="en-US" altLang="en-US" sz="2000" b="1" baseline="30000" dirty="0" smtClean="0"/>
              <a:t>2+</a:t>
            </a:r>
            <a:r>
              <a:rPr lang="en-US" altLang="en-US" sz="2000" b="1" dirty="0" smtClean="0"/>
              <a:t>, Al</a:t>
            </a:r>
            <a:r>
              <a:rPr lang="en-US" altLang="en-US" sz="2000" b="1" baseline="30000" dirty="0" smtClean="0"/>
              <a:t>3+</a:t>
            </a:r>
            <a:endParaRPr lang="en-US" altLang="en-US" sz="2000" b="1" dirty="0" smtClean="0"/>
          </a:p>
          <a:p>
            <a:pPr lvl="1"/>
            <a:r>
              <a:rPr lang="en-US" altLang="en-US" sz="2000" b="1" dirty="0" smtClean="0"/>
              <a:t>They have the same </a:t>
            </a:r>
            <a:r>
              <a:rPr lang="en-US" altLang="en-US" sz="2000" b="1" dirty="0" smtClean="0"/>
              <a:t>number of electrons with </a:t>
            </a:r>
            <a:r>
              <a:rPr lang="en-US" altLang="en-US" sz="2000" b="1" dirty="0" smtClean="0"/>
              <a:t>different number of protons in the nucleus</a:t>
            </a:r>
            <a:endParaRPr lang="en-US" altLang="en-US" sz="2000" b="1" dirty="0"/>
          </a:p>
          <a:p>
            <a:pPr eaLnBrk="1" hangingPunct="1"/>
            <a:r>
              <a:rPr lang="en-US" altLang="en-US" sz="2000" b="1" dirty="0"/>
              <a:t>Ionic size decreases with an increasing nuclear charge.</a:t>
            </a:r>
          </a:p>
        </p:txBody>
      </p:sp>
      <p:pic>
        <p:nvPicPr>
          <p:cNvPr id="27652" name="Picture 18" descr="07_07_Figur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20"/>
          <a:stretch>
            <a:fillRect/>
          </a:stretch>
        </p:blipFill>
        <p:spPr bwMode="auto">
          <a:xfrm>
            <a:off x="5980112" y="2448477"/>
            <a:ext cx="5426075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73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Periodic Trends – Ionization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700" y="2358801"/>
            <a:ext cx="7177834" cy="40289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/>
              <a:t>Ionization energy is the energy needed to remove a single electron</a:t>
            </a:r>
          </a:p>
          <a:p>
            <a:pPr marL="228600" lvl="1">
              <a:spcBef>
                <a:spcPts val="1000"/>
              </a:spcBef>
              <a:defRPr/>
            </a:pPr>
            <a:r>
              <a:rPr lang="en-US" sz="1800" b="1" dirty="0" smtClean="0"/>
              <a:t>1) Atoms that want to lose an electron (alkali) will have a low ionization energy. It’s easy to remove an electron from them.</a:t>
            </a:r>
          </a:p>
          <a:p>
            <a:pPr marL="685800" lvl="2">
              <a:spcBef>
                <a:spcPts val="1000"/>
              </a:spcBef>
              <a:defRPr/>
            </a:pPr>
            <a:r>
              <a:rPr lang="en-US" sz="1800" b="1" dirty="0" smtClean="0"/>
              <a:t> In general, </a:t>
            </a:r>
            <a:r>
              <a:rPr lang="en-US" sz="1800" b="1" u="sng" dirty="0" smtClean="0"/>
              <a:t>going </a:t>
            </a:r>
            <a:r>
              <a:rPr lang="en-US" sz="1800" b="1" u="sng" dirty="0"/>
              <a:t>across a period L to R, if highest n </a:t>
            </a:r>
            <a:r>
              <a:rPr lang="en-US" sz="1800" b="1" u="sng" dirty="0" smtClean="0"/>
              <a:t>=:   as Z </a:t>
            </a:r>
            <a:r>
              <a:rPr lang="en-US" sz="1800" b="1" u="sng" dirty="0">
                <a:sym typeface="Euclid Symbol" panose="05050102010706020507" pitchFamily="18" charset="2"/>
              </a:rPr>
              <a:t> </a:t>
            </a:r>
            <a:r>
              <a:rPr lang="en-US" sz="1800" b="1" u="sng" dirty="0" smtClean="0">
                <a:sym typeface="Euclid Symbol" panose="05050102010706020507" pitchFamily="18" charset="2"/>
              </a:rPr>
              <a:t>Ion E </a:t>
            </a:r>
            <a:endParaRPr lang="en-US" sz="1800" b="1" u="sng" dirty="0" smtClean="0"/>
          </a:p>
          <a:p>
            <a:pPr>
              <a:defRPr/>
            </a:pPr>
            <a:r>
              <a:rPr lang="en-US" b="1" dirty="0" smtClean="0"/>
              <a:t>2) Atoms </a:t>
            </a:r>
            <a:r>
              <a:rPr lang="en-US" b="1" dirty="0"/>
              <a:t>with a larger </a:t>
            </a:r>
            <a:r>
              <a:rPr lang="en-US" b="1" dirty="0" smtClean="0"/>
              <a:t>period number have lower ionization energies because it’s easier to remove an electron that far away from the nucleus. </a:t>
            </a:r>
            <a:endParaRPr lang="en-US" b="1" dirty="0"/>
          </a:p>
          <a:p>
            <a:pPr lvl="1">
              <a:defRPr/>
            </a:pPr>
            <a:r>
              <a:rPr lang="en-US" sz="1800" b="1" u="sng" dirty="0" smtClean="0"/>
              <a:t>going </a:t>
            </a:r>
            <a:r>
              <a:rPr lang="en-US" sz="1800" b="1" u="sng" dirty="0"/>
              <a:t>down a </a:t>
            </a:r>
            <a:r>
              <a:rPr lang="en-US" sz="1800" b="1" u="sng" dirty="0" smtClean="0"/>
              <a:t>group:  as n </a:t>
            </a:r>
            <a:r>
              <a:rPr lang="en-US" sz="1800" b="1" u="sng" dirty="0">
                <a:sym typeface="Euclid Symbol" panose="05050102010706020507" pitchFamily="18" charset="2"/>
              </a:rPr>
              <a:t> ion </a:t>
            </a:r>
            <a:r>
              <a:rPr lang="en-US" sz="1800" b="1" u="sng" dirty="0" smtClean="0">
                <a:sym typeface="Euclid Symbol" panose="05050102010706020507" pitchFamily="18" charset="2"/>
              </a:rPr>
              <a:t>E </a:t>
            </a:r>
          </a:p>
          <a:p>
            <a:pPr>
              <a:defRPr/>
            </a:pPr>
            <a:r>
              <a:rPr lang="en-US" b="1" dirty="0" smtClean="0"/>
              <a:t>Highest ionization energy is He</a:t>
            </a:r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endParaRPr lang="en-US" b="1" dirty="0"/>
          </a:p>
        </p:txBody>
      </p:sp>
      <p:pic>
        <p:nvPicPr>
          <p:cNvPr id="21506" name="Picture 2" descr="http://web.ift.uib.no/AMOS/PHYS261/2010.10.14/0-Ionization-potentia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534" y="1789612"/>
            <a:ext cx="3728841" cy="269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7063" t="50970" r="51874" b="11172"/>
          <a:stretch/>
        </p:blipFill>
        <p:spPr>
          <a:xfrm>
            <a:off x="8081056" y="4489249"/>
            <a:ext cx="3799114" cy="196922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9062268" y="6579829"/>
            <a:ext cx="2481824" cy="0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1880170" y="4611189"/>
            <a:ext cx="0" cy="1466475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26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Electronegativity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550017"/>
            <a:ext cx="4506532" cy="362694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b="1" dirty="0"/>
              <a:t>Electronegativity is the ability of atoms in a molecule to attract electrons to themselves.</a:t>
            </a:r>
          </a:p>
          <a:p>
            <a:pPr eaLnBrk="1" hangingPunct="1"/>
            <a:r>
              <a:rPr lang="en-US" altLang="en-US" b="1" dirty="0"/>
              <a:t>On the periodic chart, electronegativity increases as you go…</a:t>
            </a:r>
          </a:p>
          <a:p>
            <a:pPr lvl="1" eaLnBrk="1" hangingPunct="1"/>
            <a:r>
              <a:rPr lang="en-US" altLang="en-US" b="1" dirty="0"/>
              <a:t>…from left to </a:t>
            </a:r>
            <a:r>
              <a:rPr lang="en-US" altLang="en-US" b="1" dirty="0" smtClean="0"/>
              <a:t>right</a:t>
            </a:r>
            <a:endParaRPr lang="en-US" altLang="en-US" b="1" dirty="0"/>
          </a:p>
          <a:p>
            <a:pPr lvl="1" eaLnBrk="1" hangingPunct="1"/>
            <a:r>
              <a:rPr lang="en-US" altLang="en-US" b="1" dirty="0"/>
              <a:t>…from the bottom to the </a:t>
            </a:r>
            <a:r>
              <a:rPr lang="en-US" altLang="en-US" b="1" dirty="0" smtClean="0"/>
              <a:t>top</a:t>
            </a:r>
          </a:p>
          <a:p>
            <a:r>
              <a:rPr lang="en-US" altLang="en-US" b="1" dirty="0" smtClean="0"/>
              <a:t>Note the most electronegative element F.</a:t>
            </a:r>
          </a:p>
          <a:p>
            <a:r>
              <a:rPr lang="en-US" altLang="en-US" b="1" dirty="0" smtClean="0"/>
              <a:t>Undefined for Noble Gases</a:t>
            </a:r>
            <a:endParaRPr lang="en-US" altLang="en-US" b="1" dirty="0"/>
          </a:p>
        </p:txBody>
      </p:sp>
      <p:pic>
        <p:nvPicPr>
          <p:cNvPr id="1026" name="Picture 2" descr="http://images.flatworldknowledge.com/ball/ball-fig09_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732" y="2491827"/>
            <a:ext cx="62674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743977" y="6240195"/>
            <a:ext cx="5672842" cy="0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1752897" y="3258470"/>
            <a:ext cx="0" cy="2479560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29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25274</TotalTime>
  <Words>709</Words>
  <Application>Microsoft Office PowerPoint</Application>
  <PresentationFormat>Widescreen</PresentationFormat>
  <Paragraphs>102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ＭＳ Ｐゴシック</vt:lpstr>
      <vt:lpstr>Arial</vt:lpstr>
      <vt:lpstr>Calibri</vt:lpstr>
      <vt:lpstr>Century Gothic</vt:lpstr>
      <vt:lpstr>Euclid Symbol</vt:lpstr>
      <vt:lpstr>Wingdings</vt:lpstr>
      <vt:lpstr>Wingdings 3</vt:lpstr>
      <vt:lpstr>Ion Boardroom</vt:lpstr>
      <vt:lpstr>Chemistry – Dec 5, 2019</vt:lpstr>
      <vt:lpstr>Chemistry – Dec 5, 2019</vt:lpstr>
      <vt:lpstr>Recall Ions</vt:lpstr>
      <vt:lpstr>Ions and the periodic table</vt:lpstr>
      <vt:lpstr>Periodic Trends – Atomic Size (2 trends)</vt:lpstr>
      <vt:lpstr>Sizes of Ions</vt:lpstr>
      <vt:lpstr>Sizes of Ions</vt:lpstr>
      <vt:lpstr>Periodic Trends – Ionization Energy</vt:lpstr>
      <vt:lpstr>Electronegativity</vt:lpstr>
      <vt:lpstr>Exit Slip - 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1818 ACC Chemistry</dc:title>
  <dc:creator>Melissa Triplett</dc:creator>
  <cp:lastModifiedBy>Triplett, Melissa J.</cp:lastModifiedBy>
  <cp:revision>201</cp:revision>
  <cp:lastPrinted>2017-11-28T11:06:55Z</cp:lastPrinted>
  <dcterms:created xsi:type="dcterms:W3CDTF">2015-08-11T02:33:52Z</dcterms:created>
  <dcterms:modified xsi:type="dcterms:W3CDTF">2019-12-05T14:43:52Z</dcterms:modified>
</cp:coreProperties>
</file>